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79" r:id="rId14"/>
    <p:sldId id="280" r:id="rId15"/>
    <p:sldId id="282" r:id="rId16"/>
    <p:sldId id="283" r:id="rId17"/>
    <p:sldId id="290" r:id="rId18"/>
    <p:sldId id="295" r:id="rId19"/>
    <p:sldId id="284" r:id="rId20"/>
    <p:sldId id="285" r:id="rId21"/>
    <p:sldId id="301" r:id="rId22"/>
    <p:sldId id="288" r:id="rId23"/>
    <p:sldId id="272" r:id="rId24"/>
    <p:sldId id="293" r:id="rId25"/>
    <p:sldId id="273" r:id="rId26"/>
    <p:sldId id="274" r:id="rId27"/>
    <p:sldId id="275" r:id="rId28"/>
    <p:sldId id="276" r:id="rId29"/>
    <p:sldId id="289" r:id="rId30"/>
    <p:sldId id="296" r:id="rId31"/>
    <p:sldId id="297" r:id="rId32"/>
    <p:sldId id="298" r:id="rId33"/>
    <p:sldId id="299" r:id="rId34"/>
    <p:sldId id="291" r:id="rId35"/>
    <p:sldId id="292" r:id="rId36"/>
    <p:sldId id="294" r:id="rId37"/>
    <p:sldId id="300" r:id="rId38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7" autoAdjust="0"/>
    <p:restoredTop sz="94549" autoAdjust="0"/>
  </p:normalViewPr>
  <p:slideViewPr>
    <p:cSldViewPr>
      <p:cViewPr varScale="1">
        <p:scale>
          <a:sx n="101" d="100"/>
          <a:sy n="101" d="100"/>
        </p:scale>
        <p:origin x="-142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12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5E40904B-3EAC-4948-A371-F8B633730D03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93FCA3AA-9656-4FE0-88C2-F00617E49F65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F7EA70C-B3ED-4C9B-B78A-107F88D140FF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DEC PDP11/70</a:t>
            </a:r>
            <a:r>
              <a:rPr lang="en-US" baseline="0" dirty="0" smtClean="0"/>
              <a:t> chassis behind terminal, FPGA card above keyboard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D386FB9-D7E6-47B5-9A5D-7AA39E4B9FEE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0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/</a:t>
            </a:r>
            <a:r>
              <a:rPr lang="en-US" dirty="0" err="1" smtClean="0"/>
              <a:t>jimbrake</a:t>
            </a:r>
            <a:r>
              <a:rPr lang="en-US" dirty="0" smtClean="0"/>
              <a:t>/</a:t>
            </a:r>
            <a:r>
              <a:rPr lang="en-US" dirty="0" err="1" smtClean="0"/>
              <a:t>FPGA_Boot_Camp</a:t>
            </a:r>
            <a:r>
              <a:rPr lang="en-US" dirty="0" smtClean="0"/>
              <a:t> has</a:t>
            </a:r>
            <a:r>
              <a:rPr lang="en-US" baseline="0" dirty="0" smtClean="0"/>
              <a:t> spreadsheet with 20+ book length PDFs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EAB152B-8E69-418E-843A-2C8E42B945D2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good to have two connected </a:t>
            </a:r>
            <a:r>
              <a:rPr lang="en-US" dirty="0" err="1" smtClean="0"/>
              <a:t>tri-state</a:t>
            </a:r>
            <a:r>
              <a:rPr lang="en-US" dirty="0" smtClean="0"/>
              <a:t> drivers fighting each other!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B15918F-A1BC-4CE2-9CC7-6EE5009E216B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33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ALM is an Altera/Intel term: Adaptive Logic Module</a:t>
            </a:r>
            <a:r>
              <a:rPr lang="en-US" baseline="0" dirty="0" smtClean="0"/>
              <a:t> roughly equivalent to a 6 Input Lookup Table.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9F088FD-5C75-48C2-9DA5-BE8C8E24C350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95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Right most adder is 48 bits wide.  Other vendor adders vary from 56 to 64 bits wide.  Multiplier size also</a:t>
            </a:r>
            <a:r>
              <a:rPr lang="en-US" baseline="0" dirty="0" smtClean="0"/>
              <a:t> varies with vendor and FPGA family.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6C84D9F-7EC1-46B3-8A8C-8CC7E430B6E8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89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SERDES</a:t>
            </a:r>
            <a:r>
              <a:rPr lang="en-US" baseline="0" dirty="0" smtClean="0"/>
              <a:t>: interface pins provided with serial to parallel and parallel to serial at very high speeds (billions of bits per second).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72415AE-0655-4C23-9264-E4BF15EFD490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4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Prices now</a:t>
            </a:r>
            <a:r>
              <a:rPr lang="en-US" baseline="0" dirty="0" smtClean="0"/>
              <a:t> about </a:t>
            </a:r>
            <a:r>
              <a:rPr lang="en-US" baseline="0" dirty="0" smtClean="0"/>
              <a:t>2X higher.  Newer</a:t>
            </a:r>
            <a:r>
              <a:rPr lang="en-US" baseline="0" dirty="0" smtClean="0"/>
              <a:t>, faster and lower power chips now </a:t>
            </a:r>
            <a:r>
              <a:rPr lang="en-US" baseline="0" dirty="0" smtClean="0"/>
              <a:t>available.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1C6B1B-D155-46DC-8877-73B116AF11CC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00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open source versions of 8-bt microprocessors (6502, Z80 </a:t>
            </a:r>
            <a:r>
              <a:rPr lang="en-US" dirty="0" smtClean="0"/>
              <a:t>etc.)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2898EDC-84E8-48B8-89BA-E09A45FBFD71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83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Spartan-3E FPGA board in the base of the CRAY-1 model (on left), actual CRAY-1 center.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017D737-D1A6-4A78-831D-8A3FC52B57BD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66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https://retrogamecoders.com/mister-fpga-tutorial-getting-started-with-mister/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D254A7C-0D06-402E-8093-6E1D9BD7F632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69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AA18-D3A2-43CC-BA08-E3AD4593D1D9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6535A-6D5C-4D9A-B761-A73877D5B6C4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5BD28-A68E-4DD2-AD52-1D5C85A1F879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FF5F-272F-4D7E-96FC-A09603BC68C8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BA0C7-2509-443C-B407-5C900E47DC6A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717D3-DCBB-4B23-AC8E-07FF17AB1C3B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9C978-4B9E-4454-BA01-9395C3068529}" type="datetime1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EFFB-46F5-49B7-8AF0-C14C08D2FABC}" type="datetime1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E0CC2-2CE0-40B5-BFC2-5480A5D8D45F}" type="datetime1">
              <a:rPr lang="en-US" smtClean="0"/>
              <a:t>9/12/2022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3DEDF-2767-4E78-A7DE-26BA653B080B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EE7C2-2974-458B-88D4-67BB024B6AA6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3532D-C247-486F-927C-A9615E51622C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_microprocessor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linx.com/support/university.html" TargetMode="External"/><Relationship Id="rId2" Type="http://schemas.openxmlformats.org/officeDocument/2006/relationships/hyperlink" Target="http://www.xilinx.com/training/free-video-course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ltera.com/support/training/university/overview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Vy4KEj9kZ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tera.com/" TargetMode="External"/><Relationship Id="rId7" Type="http://schemas.openxmlformats.org/officeDocument/2006/relationships/hyperlink" Target="https://www.gowinsemi.com/en/" TargetMode="External"/><Relationship Id="rId2" Type="http://schemas.openxmlformats.org/officeDocument/2006/relationships/hyperlink" Target="http://www.xilinx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quicklogic.com/" TargetMode="External"/><Relationship Id="rId5" Type="http://schemas.openxmlformats.org/officeDocument/2006/relationships/hyperlink" Target="http://www.latticesemi.com/" TargetMode="External"/><Relationship Id="rId4" Type="http://schemas.openxmlformats.org/officeDocument/2006/relationships/hyperlink" Target="http://www.microsemi.com/product-directory/1636-fpga-so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 Grande Tour of FPGA Land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Jim Brakefield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ACF3-6A33-41B3-A2E9-0ACC3476A75E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FPGA Tools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HDL (Hardware </a:t>
            </a:r>
            <a:r>
              <a:rPr lang="en-US" dirty="0" smtClean="0"/>
              <a:t>Description </a:t>
            </a:r>
            <a:r>
              <a:rPr lang="en-US" dirty="0"/>
              <a:t>L</a:t>
            </a:r>
            <a:r>
              <a:rPr lang="en-US" dirty="0" smtClean="0"/>
              <a:t>anguages)</a:t>
            </a:r>
          </a:p>
          <a:p>
            <a:pPr lvl="1"/>
            <a:r>
              <a:rPr lang="en-US" dirty="0" smtClean="0"/>
              <a:t>VHDL, Verilog, System Verilog</a:t>
            </a:r>
          </a:p>
          <a:p>
            <a:pPr lvl="1"/>
            <a:r>
              <a:rPr lang="en-US" dirty="0" smtClean="0"/>
              <a:t>Also High Level Synthesis(HLS):	C, C++, </a:t>
            </a:r>
            <a:r>
              <a:rPr lang="en-US" dirty="0" err="1" smtClean="0"/>
              <a:t>Matlab</a:t>
            </a:r>
            <a:endParaRPr lang="en-US" dirty="0"/>
          </a:p>
          <a:p>
            <a:pPr lvl="1"/>
            <a:r>
              <a:rPr lang="en-US" dirty="0" smtClean="0"/>
              <a:t>HDL generators: 		</a:t>
            </a:r>
            <a:r>
              <a:rPr lang="en-US" dirty="0" err="1" smtClean="0"/>
              <a:t>MyHDL</a:t>
            </a:r>
            <a:r>
              <a:rPr lang="en-US" dirty="0" smtClean="0"/>
              <a:t>(Python), Haskell</a:t>
            </a:r>
          </a:p>
          <a:p>
            <a:r>
              <a:rPr lang="en-US" dirty="0" smtClean="0"/>
              <a:t>Compilation 		HDL into “gates” &amp; DFF</a:t>
            </a:r>
          </a:p>
          <a:p>
            <a:r>
              <a:rPr lang="en-US" dirty="0" smtClean="0"/>
              <a:t>Place &amp; Route		Vendor proprietary</a:t>
            </a:r>
          </a:p>
          <a:p>
            <a:r>
              <a:rPr lang="en-US" dirty="0" smtClean="0"/>
              <a:t>Timing analysis		How fast will it run?</a:t>
            </a:r>
          </a:p>
          <a:p>
            <a:r>
              <a:rPr lang="en-US" dirty="0" smtClean="0"/>
              <a:t>Simulation		Unit testing on a PC</a:t>
            </a:r>
          </a:p>
          <a:p>
            <a:r>
              <a:rPr lang="en-US" dirty="0" smtClean="0"/>
              <a:t>Download		Transfer bit file to the chip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7F0AF-260B-41AA-A12C-F68509F2AE27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6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IP (Intellectual Property)</a:t>
            </a:r>
            <a:br>
              <a:rPr lang="en-US" dirty="0" smtClean="0"/>
            </a:br>
            <a:r>
              <a:rPr lang="en-US" sz="4000" dirty="0" smtClean="0"/>
              <a:t>Pre-packaged HDL modules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Opencores.org</a:t>
            </a:r>
          </a:p>
          <a:p>
            <a:pPr lvl="1"/>
            <a:r>
              <a:rPr lang="en-US" dirty="0" smtClean="0"/>
              <a:t>Hundreds of free designs in 16 categories</a:t>
            </a:r>
          </a:p>
          <a:p>
            <a:r>
              <a:rPr lang="en-US" dirty="0" smtClean="0"/>
              <a:t>FPGA vendor IP: </a:t>
            </a:r>
            <a:r>
              <a:rPr lang="en-US" dirty="0" smtClean="0"/>
              <a:t>Free, </a:t>
            </a:r>
            <a:r>
              <a:rPr lang="en-US" sz="2800" dirty="0" smtClean="0"/>
              <a:t>Generally </a:t>
            </a:r>
            <a:r>
              <a:rPr lang="en-US" sz="2800" dirty="0" smtClean="0"/>
              <a:t>fairly simple</a:t>
            </a:r>
          </a:p>
          <a:p>
            <a:pPr lvl="1"/>
            <a:r>
              <a:rPr lang="en-US" dirty="0" smtClean="0"/>
              <a:t>CORDIC: Coordinate Rotation Digital Computer</a:t>
            </a:r>
          </a:p>
          <a:p>
            <a:pPr lvl="1"/>
            <a:r>
              <a:rPr lang="en-US" dirty="0" smtClean="0"/>
              <a:t>Soft processor cores</a:t>
            </a:r>
          </a:p>
          <a:p>
            <a:pPr lvl="2"/>
            <a:r>
              <a:rPr lang="en-US" dirty="0" smtClean="0"/>
              <a:t>Xilinx micro Blaze</a:t>
            </a:r>
          </a:p>
          <a:p>
            <a:pPr lvl="2"/>
            <a:r>
              <a:rPr lang="en-US" dirty="0" smtClean="0"/>
              <a:t>Altera NIOS </a:t>
            </a:r>
            <a:r>
              <a:rPr lang="en-US" dirty="0" smtClean="0"/>
              <a:t>II</a:t>
            </a:r>
          </a:p>
          <a:p>
            <a:pPr lvl="2"/>
            <a:r>
              <a:rPr lang="en-US" dirty="0" smtClean="0"/>
              <a:t>RISC-V</a:t>
            </a:r>
            <a:endParaRPr lang="en-US" dirty="0" smtClean="0"/>
          </a:p>
          <a:p>
            <a:pPr lvl="2"/>
            <a:r>
              <a:rPr lang="en-US" dirty="0"/>
              <a:t>For </a:t>
            </a:r>
            <a:r>
              <a:rPr lang="en-US" dirty="0" smtClean="0"/>
              <a:t>several others </a:t>
            </a:r>
            <a:r>
              <a:rPr lang="en-US" dirty="0"/>
              <a:t>see: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en.wikipedia.org/wiki/Soft_microprocessor</a:t>
            </a:r>
            <a:endParaRPr lang="en-US" dirty="0" smtClean="0"/>
          </a:p>
          <a:p>
            <a:r>
              <a:rPr lang="en-US" dirty="0" smtClean="0"/>
              <a:t>Not </a:t>
            </a:r>
            <a:r>
              <a:rPr lang="en-US" dirty="0" smtClean="0"/>
              <a:t>Free:	</a:t>
            </a:r>
            <a:r>
              <a:rPr lang="en-US" sz="2800" dirty="0" smtClean="0"/>
              <a:t>Licensing terms vary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8DF62-FAE3-4B9C-A4A9-06BB17063DC4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1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01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Xilinx CORDIC GUI</a:t>
            </a:r>
            <a:br>
              <a:rPr lang="en-US" dirty="0" smtClean="0"/>
            </a:br>
            <a:r>
              <a:rPr lang="en-US" sz="2400" dirty="0"/>
              <a:t>Ray </a:t>
            </a:r>
            <a:r>
              <a:rPr lang="en-US" sz="2400" dirty="0" err="1"/>
              <a:t>Andraka</a:t>
            </a:r>
            <a:r>
              <a:rPr lang="en-US" sz="2400" dirty="0"/>
              <a:t> 1998:	</a:t>
            </a:r>
            <a:br>
              <a:rPr lang="en-US" sz="2400" dirty="0"/>
            </a:br>
            <a:r>
              <a:rPr lang="en-US" sz="2400" dirty="0"/>
              <a:t>A survey of CORDIC algorithms for FPGA based </a:t>
            </a:r>
            <a:r>
              <a:rPr lang="en-US" sz="2400" dirty="0" smtClean="0"/>
              <a:t>computers</a:t>
            </a:r>
            <a:endParaRPr lang="en-US" sz="270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81200"/>
            <a:ext cx="655926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29BD-FC72-43ED-B68A-BB8BA89577ED}" type="datetime1">
              <a:rPr lang="en-US" smtClean="0"/>
              <a:t>9/12/2022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8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 Blaze Core Block Diagram</a:t>
            </a:r>
            <a:br>
              <a:rPr lang="en-US" dirty="0" smtClean="0"/>
            </a:br>
            <a:r>
              <a:rPr lang="en-US" sz="3100" dirty="0"/>
              <a:t>X</a:t>
            </a:r>
            <a:r>
              <a:rPr lang="en-US" sz="3100" dirty="0" smtClean="0"/>
              <a:t>ilinx </a:t>
            </a:r>
            <a:r>
              <a:rPr lang="en-US" sz="3100" dirty="0" err="1"/>
              <a:t>M</a:t>
            </a:r>
            <a:r>
              <a:rPr lang="en-US" sz="3100" dirty="0" err="1" smtClean="0"/>
              <a:t>icroBlaze</a:t>
            </a:r>
            <a:r>
              <a:rPr lang="en-US" sz="3100" dirty="0" smtClean="0"/>
              <a:t> Processor Reference </a:t>
            </a:r>
            <a:r>
              <a:rPr lang="en-US" sz="3100" dirty="0"/>
              <a:t>G</a:t>
            </a:r>
            <a:r>
              <a:rPr lang="en-US" sz="3100" dirty="0" smtClean="0"/>
              <a:t>uide pg11</a:t>
            </a:r>
            <a:endParaRPr lang="en-US" sz="3100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09" y="1600200"/>
            <a:ext cx="788778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2254-2E0F-45D2-AED0-C6D963169D4B}" type="datetime1">
              <a:rPr lang="en-US" smtClean="0"/>
              <a:t>9/12/2022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61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features of </a:t>
            </a:r>
            <a:r>
              <a:rPr lang="en-US" dirty="0" err="1" smtClean="0"/>
              <a:t>Nios</a:t>
            </a:r>
            <a:r>
              <a:rPr lang="en-US" dirty="0" smtClean="0"/>
              <a:t> II family members</a:t>
            </a:r>
            <a:br>
              <a:rPr lang="en-US" dirty="0" smtClean="0"/>
            </a:br>
            <a:r>
              <a:rPr lang="en-US" sz="3100" dirty="0"/>
              <a:t>A</a:t>
            </a:r>
            <a:r>
              <a:rPr lang="en-US" sz="3100" dirty="0" smtClean="0"/>
              <a:t>ltera </a:t>
            </a:r>
            <a:r>
              <a:rPr lang="en-US" sz="3100" dirty="0" err="1" smtClean="0"/>
              <a:t>Nios</a:t>
            </a:r>
            <a:r>
              <a:rPr lang="en-US" sz="3100" dirty="0" smtClean="0"/>
              <a:t> II Embedded Processor Backgrounder pg1</a:t>
            </a:r>
            <a:endParaRPr lang="en-US" sz="3100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71857"/>
            <a:ext cx="8229600" cy="418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53B6-758D-4E11-8EC8-C424BAA1FED0}" type="datetime1">
              <a:rPr lang="en-US" smtClean="0"/>
              <a:t>9/12/2022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68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FPGA 201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6LUT/ALM	4:1 mux, 3-input adder</a:t>
            </a:r>
          </a:p>
          <a:p>
            <a:r>
              <a:rPr lang="en-US" dirty="0" smtClean="0"/>
              <a:t>LUT RAM		asynchronous read, sync write</a:t>
            </a:r>
          </a:p>
          <a:p>
            <a:r>
              <a:rPr lang="en-US" dirty="0" smtClean="0"/>
              <a:t>Multipliers	9x9 to 27x27 with accumulator</a:t>
            </a:r>
          </a:p>
          <a:p>
            <a:r>
              <a:rPr lang="en-US" dirty="0" smtClean="0"/>
              <a:t>PLL/DLL		Phase/Delay Locked Loop</a:t>
            </a:r>
          </a:p>
          <a:p>
            <a:r>
              <a:rPr lang="en-US" dirty="0" smtClean="0"/>
              <a:t>LVDS		Low Voltage Differential Signaling</a:t>
            </a:r>
          </a:p>
          <a:p>
            <a:r>
              <a:rPr lang="en-US" dirty="0" smtClean="0"/>
              <a:t>DDR controller	</a:t>
            </a:r>
            <a:r>
              <a:rPr lang="en-US" sz="3000" dirty="0" smtClean="0"/>
              <a:t>Uses ordinary IO pins</a:t>
            </a:r>
          </a:p>
          <a:p>
            <a:pPr marL="457200" lvl="1" indent="0">
              <a:buNone/>
            </a:pPr>
            <a:r>
              <a:rPr lang="en-US" sz="3000" dirty="0" smtClean="0"/>
              <a:t>DDR, DDR2, DDR3, DDR4, LPDDR, QDR, RLDDR3</a:t>
            </a:r>
          </a:p>
          <a:p>
            <a:r>
              <a:rPr lang="en-US" dirty="0" err="1" smtClean="0"/>
              <a:t>uP</a:t>
            </a:r>
            <a:r>
              <a:rPr lang="en-US" dirty="0" smtClean="0"/>
              <a:t> cores: 	Quad ARM Cortex A53, dual R5</a:t>
            </a:r>
          </a:p>
          <a:p>
            <a:r>
              <a:rPr lang="en-US" dirty="0" smtClean="0"/>
              <a:t>SERDES		Very high speed serial IO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7363-F407-4E84-AF23-816141A2E47E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73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Simplified DSP48A1 slice</a:t>
            </a:r>
            <a:br>
              <a:rPr lang="en-US" dirty="0" smtClean="0"/>
            </a:br>
            <a:r>
              <a:rPr lang="en-US" sz="3600" dirty="0"/>
              <a:t>X</a:t>
            </a:r>
            <a:r>
              <a:rPr lang="en-US" sz="3600" dirty="0" smtClean="0"/>
              <a:t>ilinx Spartan-6 FPGA DSP48A1 Slice </a:t>
            </a:r>
            <a:r>
              <a:rPr lang="en-US" sz="3600" dirty="0" err="1" smtClean="0"/>
              <a:t>pg</a:t>
            </a:r>
            <a:r>
              <a:rPr lang="en-US" sz="3600" dirty="0" smtClean="0"/>
              <a:t> 17</a:t>
            </a:r>
            <a:endParaRPr lang="en-US" sz="360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21" y="1600200"/>
            <a:ext cx="785675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C8B22-6A03-443E-A6D8-70B220FFDDBC}" type="datetime1">
              <a:rPr lang="en-US" smtClean="0"/>
              <a:t>9/12/2022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53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Monster FPGA chips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7nm, much product at 16-20nm</a:t>
            </a:r>
          </a:p>
          <a:p>
            <a:r>
              <a:rPr lang="en-US" dirty="0"/>
              <a:t>4</a:t>
            </a:r>
            <a:r>
              <a:rPr lang="en-US" dirty="0" smtClean="0"/>
              <a:t> million LUTs</a:t>
            </a:r>
          </a:p>
          <a:p>
            <a:r>
              <a:rPr lang="en-US" dirty="0" smtClean="0"/>
              <a:t>12K DSP units </a:t>
            </a:r>
          </a:p>
          <a:p>
            <a:r>
              <a:rPr lang="en-US" dirty="0" smtClean="0"/>
              <a:t>480 MB block RAM</a:t>
            </a:r>
          </a:p>
          <a:p>
            <a:r>
              <a:rPr lang="en-US" dirty="0" smtClean="0"/>
              <a:t>Quad-core 64-bit ARM v8 +Mali 400 +H265 codec</a:t>
            </a:r>
          </a:p>
          <a:p>
            <a:r>
              <a:rPr lang="en-US" dirty="0" smtClean="0"/>
              <a:t>6K Floating-point DSP (single precision)</a:t>
            </a:r>
          </a:p>
          <a:p>
            <a:r>
              <a:rPr lang="en-US" dirty="0"/>
              <a:t>3</a:t>
            </a:r>
            <a:r>
              <a:rPr lang="en-US" dirty="0" smtClean="0"/>
              <a:t>K LUTs/dollar (announced)</a:t>
            </a:r>
          </a:p>
          <a:p>
            <a:r>
              <a:rPr lang="en-US" dirty="0" smtClean="0"/>
              <a:t>850MHz DSP </a:t>
            </a:r>
            <a:r>
              <a:rPr lang="en-US" dirty="0" err="1" smtClean="0"/>
              <a:t>Fmax</a:t>
            </a:r>
            <a:endParaRPr lang="en-US" dirty="0" smtClean="0"/>
          </a:p>
          <a:p>
            <a:r>
              <a:rPr lang="en-US" dirty="0" smtClean="0"/>
              <a:t>58Gbps SERDES and 64+ channels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32E4-1145-4BD3-AA1D-FCF01C8500A8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14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FPGA evaluation kits</a:t>
            </a:r>
            <a:br>
              <a:rPr lang="en-US" dirty="0" smtClean="0"/>
            </a:br>
            <a:r>
              <a:rPr lang="en-US" sz="3100" dirty="0" smtClean="0"/>
              <a:t>all use USB download, as of 2015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u="sng" dirty="0"/>
              <a:t>Vendor</a:t>
            </a: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u="sng" dirty="0" smtClean="0"/>
              <a:t>Price</a:t>
            </a:r>
            <a:r>
              <a:rPr lang="en-US" dirty="0"/>
              <a:t>	</a:t>
            </a:r>
            <a:r>
              <a:rPr lang="en-US" u="sng" dirty="0"/>
              <a:t>FPGA</a:t>
            </a:r>
            <a:r>
              <a:rPr lang="en-US" dirty="0"/>
              <a:t>			</a:t>
            </a:r>
            <a:r>
              <a:rPr lang="en-US" u="sng" dirty="0"/>
              <a:t>“LUTs”</a:t>
            </a:r>
            <a:r>
              <a:rPr lang="en-US" dirty="0"/>
              <a:t>	</a:t>
            </a:r>
            <a:r>
              <a:rPr lang="en-US" u="sng" dirty="0" err="1"/>
              <a:t>Mults</a:t>
            </a:r>
            <a:r>
              <a:rPr lang="en-US" dirty="0"/>
              <a:t>	</a:t>
            </a:r>
            <a:r>
              <a:rPr lang="en-US" u="sng" dirty="0"/>
              <a:t>Comments</a:t>
            </a:r>
          </a:p>
          <a:p>
            <a:pPr marL="0" indent="0">
              <a:buNone/>
            </a:pPr>
            <a:r>
              <a:rPr lang="en-US" dirty="0"/>
              <a:t>Arrow </a:t>
            </a:r>
            <a:r>
              <a:rPr lang="en-US" dirty="0" err="1"/>
              <a:t>BeMicro</a:t>
            </a:r>
            <a:r>
              <a:rPr lang="en-US" dirty="0"/>
              <a:t> MAX10	</a:t>
            </a:r>
            <a:r>
              <a:rPr lang="en-US" b="1" dirty="0"/>
              <a:t>$30</a:t>
            </a:r>
            <a:r>
              <a:rPr lang="en-US" dirty="0"/>
              <a:t>	Altera Max 10M08	</a:t>
            </a:r>
            <a:r>
              <a:rPr lang="en-US" dirty="0" smtClean="0"/>
              <a:t>	8K</a:t>
            </a:r>
            <a:r>
              <a:rPr lang="en-US" dirty="0"/>
              <a:t>	24	oscillator, 12-bit A2D, flash</a:t>
            </a:r>
          </a:p>
          <a:p>
            <a:pPr marL="0" indent="0">
              <a:buNone/>
            </a:pPr>
            <a:r>
              <a:rPr lang="en-US" dirty="0" err="1"/>
              <a:t>Schmartboard</a:t>
            </a:r>
            <a:r>
              <a:rPr lang="en-US" dirty="0"/>
              <a:t> PSoC5LP	$35	Cypress PSoC5	</a:t>
            </a:r>
            <a:r>
              <a:rPr lang="en-US" dirty="0" smtClean="0"/>
              <a:t>	384</a:t>
            </a:r>
            <a:r>
              <a:rPr lang="en-US" dirty="0"/>
              <a:t>	</a:t>
            </a:r>
            <a:r>
              <a:rPr lang="en-US" dirty="0" smtClean="0"/>
              <a:t>0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Has ARM Cortex </a:t>
            </a:r>
            <a:r>
              <a:rPr lang="en-US" dirty="0"/>
              <a:t>M3, digital &amp; analog</a:t>
            </a:r>
          </a:p>
          <a:p>
            <a:pPr marL="0" indent="0">
              <a:buNone/>
            </a:pPr>
            <a:r>
              <a:rPr lang="en-US" dirty="0"/>
              <a:t>Arrow </a:t>
            </a:r>
            <a:r>
              <a:rPr lang="en-US" dirty="0" err="1"/>
              <a:t>BeMicroCV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b="1" dirty="0" smtClean="0"/>
              <a:t>$</a:t>
            </a:r>
            <a:r>
              <a:rPr lang="en-US" b="1" dirty="0"/>
              <a:t>49</a:t>
            </a:r>
            <a:r>
              <a:rPr lang="en-US" dirty="0"/>
              <a:t>	Altera Cyclone V	</a:t>
            </a:r>
            <a:r>
              <a:rPr lang="en-US" dirty="0" smtClean="0"/>
              <a:t>	25K</a:t>
            </a:r>
            <a:r>
              <a:rPr lang="en-US" dirty="0"/>
              <a:t>	</a:t>
            </a:r>
            <a:r>
              <a:rPr lang="en-US" dirty="0" smtClean="0"/>
              <a:t>50</a:t>
            </a:r>
          </a:p>
          <a:p>
            <a:pPr marL="0" indent="0">
              <a:buNone/>
            </a:pPr>
            <a:r>
              <a:rPr lang="en-US" dirty="0" err="1" smtClean="0"/>
              <a:t>Digilent</a:t>
            </a:r>
            <a:r>
              <a:rPr lang="en-US" dirty="0" smtClean="0"/>
              <a:t> </a:t>
            </a:r>
            <a:r>
              <a:rPr lang="en-US" dirty="0" err="1"/>
              <a:t>Cmod</a:t>
            </a:r>
            <a:r>
              <a:rPr lang="en-US" dirty="0"/>
              <a:t> S6	</a:t>
            </a:r>
            <a:r>
              <a:rPr lang="en-US" dirty="0" smtClean="0"/>
              <a:t>	$</a:t>
            </a:r>
            <a:r>
              <a:rPr lang="en-US" dirty="0"/>
              <a:t>69	Xilinx Spartan-6		4K	4	48-pin </a:t>
            </a:r>
            <a:r>
              <a:rPr lang="en-US" b="1" dirty="0"/>
              <a:t>DIP</a:t>
            </a:r>
          </a:p>
          <a:p>
            <a:pPr marL="0" indent="0">
              <a:buNone/>
            </a:pPr>
            <a:r>
              <a:rPr lang="en-US" dirty="0"/>
              <a:t>XESS XuLA2-LX9		$69	Xilinx Spartan-6		9K	16	40-pin </a:t>
            </a:r>
            <a:r>
              <a:rPr lang="en-US" b="1" dirty="0"/>
              <a:t>DIP</a:t>
            </a:r>
            <a:r>
              <a:rPr lang="en-US" dirty="0"/>
              <a:t>, SDRAM</a:t>
            </a:r>
          </a:p>
          <a:p>
            <a:pPr marL="0" indent="0">
              <a:buNone/>
            </a:pPr>
            <a:r>
              <a:rPr lang="en-US" dirty="0"/>
              <a:t>Scarab Hardware miniSpartan6+ $75	</a:t>
            </a:r>
            <a:r>
              <a:rPr lang="en-US" dirty="0" smtClean="0"/>
              <a:t> Xilinx Spartan-6 </a:t>
            </a:r>
            <a:r>
              <a:rPr lang="en-US" dirty="0"/>
              <a:t>	</a:t>
            </a:r>
            <a:r>
              <a:rPr lang="en-US" dirty="0" smtClean="0"/>
              <a:t>	9K</a:t>
            </a:r>
            <a:r>
              <a:rPr lang="en-US" dirty="0"/>
              <a:t>	16	</a:t>
            </a:r>
            <a:r>
              <a:rPr lang="en-US" b="1" dirty="0"/>
              <a:t>(2) HDMI</a:t>
            </a:r>
            <a:r>
              <a:rPr lang="en-US" dirty="0"/>
              <a:t>, 32MB DRAM, </a:t>
            </a:r>
            <a:r>
              <a:rPr lang="en-US" dirty="0" err="1" smtClean="0"/>
              <a:t>microSD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Digilent</a:t>
            </a:r>
            <a:r>
              <a:rPr lang="en-US" dirty="0"/>
              <a:t> ZYBO(student $) </a:t>
            </a:r>
            <a:r>
              <a:rPr lang="en-US" dirty="0" smtClean="0"/>
              <a:t>	$</a:t>
            </a:r>
            <a:r>
              <a:rPr lang="en-US" dirty="0"/>
              <a:t>125	Xilinx </a:t>
            </a:r>
            <a:r>
              <a:rPr lang="en-US" dirty="0" err="1"/>
              <a:t>Zynq</a:t>
            </a:r>
            <a:r>
              <a:rPr lang="en-US" dirty="0"/>
              <a:t> 7010	</a:t>
            </a:r>
            <a:r>
              <a:rPr lang="en-US" dirty="0" smtClean="0"/>
              <a:t>	28K</a:t>
            </a:r>
            <a:r>
              <a:rPr lang="en-US" dirty="0"/>
              <a:t>	80	</a:t>
            </a:r>
            <a:r>
              <a:rPr lang="en-US" b="1" dirty="0"/>
              <a:t>(2) Cortex A9</a:t>
            </a:r>
            <a:r>
              <a:rPr lang="en-US" dirty="0"/>
              <a:t>, 512MB, HDMI…</a:t>
            </a:r>
          </a:p>
          <a:p>
            <a:pPr marL="0" indent="0">
              <a:buNone/>
            </a:pPr>
            <a:r>
              <a:rPr lang="en-US" dirty="0" err="1"/>
              <a:t>Adapteva</a:t>
            </a:r>
            <a:r>
              <a:rPr lang="en-US" dirty="0"/>
              <a:t> Parallella-16	$149	Xilinx </a:t>
            </a:r>
            <a:r>
              <a:rPr lang="en-US" dirty="0" err="1"/>
              <a:t>Zynq</a:t>
            </a:r>
            <a:r>
              <a:rPr lang="en-US" dirty="0"/>
              <a:t> 7010	</a:t>
            </a:r>
            <a:r>
              <a:rPr lang="en-US" dirty="0" smtClean="0"/>
              <a:t>	28K</a:t>
            </a:r>
            <a:r>
              <a:rPr lang="en-US" dirty="0"/>
              <a:t>	80	</a:t>
            </a:r>
            <a:r>
              <a:rPr lang="en-US" b="1" dirty="0"/>
              <a:t>(2) Cortex A9, 16-core </a:t>
            </a:r>
            <a:r>
              <a:rPr lang="en-US" b="1" dirty="0" err="1"/>
              <a:t>uP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C8ED6-53D2-40F9-84A0-DD2A3371A49B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51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Neat Projects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Cray-1:</a:t>
            </a:r>
            <a:r>
              <a:rPr lang="en-US" sz="2400" dirty="0" smtClean="0"/>
              <a:t>	Runs as fast as original, on $100 FPGA board</a:t>
            </a:r>
          </a:p>
          <a:p>
            <a:r>
              <a:rPr lang="en-US" dirty="0" smtClean="0"/>
              <a:t>Mandelbrot set:	</a:t>
            </a:r>
            <a:r>
              <a:rPr lang="en-US" sz="2400" dirty="0" smtClean="0"/>
              <a:t>PS2 display, 30 frames/sec</a:t>
            </a:r>
            <a:endParaRPr lang="en-US" sz="2400" dirty="0"/>
          </a:p>
          <a:p>
            <a:r>
              <a:rPr lang="en-US" dirty="0" err="1" smtClean="0"/>
              <a:t>MiSTer</a:t>
            </a:r>
            <a:r>
              <a:rPr lang="en-US" dirty="0" smtClean="0"/>
              <a:t>:			</a:t>
            </a:r>
            <a:r>
              <a:rPr lang="en-US" sz="2400" dirty="0" smtClean="0"/>
              <a:t>Video gaming with exact timing</a:t>
            </a:r>
          </a:p>
          <a:p>
            <a:r>
              <a:rPr lang="en-US" dirty="0" smtClean="0"/>
              <a:t>Retro computers</a:t>
            </a:r>
          </a:p>
          <a:p>
            <a:pPr lvl="1"/>
            <a:r>
              <a:rPr lang="en-US" dirty="0" smtClean="0"/>
              <a:t>PDP8</a:t>
            </a:r>
          </a:p>
          <a:p>
            <a:pPr lvl="1"/>
            <a:r>
              <a:rPr lang="en-US" dirty="0" smtClean="0"/>
              <a:t>PDP11</a:t>
            </a:r>
          </a:p>
          <a:p>
            <a:pPr lvl="1"/>
            <a:r>
              <a:rPr lang="en-US" dirty="0" smtClean="0"/>
              <a:t>PDP11/70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6D3B0-A5F6-4071-AEC9-9C3C7335DC58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74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LEGO Land:	</a:t>
            </a:r>
          </a:p>
          <a:p>
            <a:pPr marL="457200" lvl="1" indent="0">
              <a:buNone/>
            </a:pPr>
            <a:r>
              <a:rPr lang="en-US" dirty="0"/>
              <a:t>4</a:t>
            </a:r>
            <a:r>
              <a:rPr lang="en-US" dirty="0" smtClean="0"/>
              <a:t>M LUTs running at 500MHz = ~2*10</a:t>
            </a:r>
            <a:r>
              <a:rPr lang="en-US" baseline="30000" dirty="0" smtClean="0"/>
              <a:t>15</a:t>
            </a:r>
            <a:r>
              <a:rPr lang="en-US" dirty="0" smtClean="0"/>
              <a:t> ops/sec</a:t>
            </a:r>
          </a:p>
          <a:p>
            <a:r>
              <a:rPr lang="en-US" dirty="0" err="1" smtClean="0"/>
              <a:t>uP</a:t>
            </a:r>
            <a:r>
              <a:rPr lang="en-US" dirty="0" smtClean="0"/>
              <a:t> Star-Trek slogan:	</a:t>
            </a:r>
          </a:p>
          <a:p>
            <a:pPr marL="457200" lvl="1" indent="0">
              <a:buNone/>
            </a:pPr>
            <a:r>
              <a:rPr lang="en-US" dirty="0" smtClean="0"/>
              <a:t>Take microprocessors (</a:t>
            </a:r>
            <a:r>
              <a:rPr lang="en-US" dirty="0" err="1" smtClean="0"/>
              <a:t>uP</a:t>
            </a:r>
            <a:r>
              <a:rPr lang="en-US" dirty="0" smtClean="0"/>
              <a:t>) where no </a:t>
            </a:r>
            <a:r>
              <a:rPr lang="en-US" dirty="0" err="1" smtClean="0"/>
              <a:t>uP</a:t>
            </a:r>
            <a:r>
              <a:rPr lang="en-US" dirty="0" smtClean="0"/>
              <a:t> has gone before</a:t>
            </a:r>
          </a:p>
          <a:p>
            <a:r>
              <a:rPr lang="en-US" dirty="0" smtClean="0"/>
              <a:t>FPGA Dr. Who slogan:</a:t>
            </a:r>
          </a:p>
          <a:p>
            <a:pPr marL="457200" lvl="1" indent="0">
              <a:buNone/>
            </a:pPr>
            <a:r>
              <a:rPr lang="en-US" dirty="0" smtClean="0"/>
              <a:t>FPGAs are for Time </a:t>
            </a:r>
            <a:r>
              <a:rPr lang="en-US" dirty="0"/>
              <a:t>L</a:t>
            </a:r>
            <a:r>
              <a:rPr lang="en-US" dirty="0" smtClean="0"/>
              <a:t>ords: you have both time &amp; space at your disposal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0C9D-AD20-4B9D-95D7-089A2BF7BBD7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3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905000"/>
            <a:ext cx="5243512" cy="463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Cray-1</a:t>
            </a:r>
            <a:br>
              <a:rPr lang="en-US" dirty="0" smtClean="0"/>
            </a:br>
            <a:r>
              <a:rPr lang="en-US" sz="3100" dirty="0" smtClean="0"/>
              <a:t>http://www.chrisfenton.com/homebrew-cray-1a/</a:t>
            </a:r>
            <a:endParaRPr lang="en-US" sz="3100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7866"/>
            <a:ext cx="5029200" cy="275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99DC4-C602-45AC-B4B8-DBB8029D1AFA}" type="datetime1">
              <a:rPr lang="en-US" smtClean="0"/>
              <a:t>9/12/2022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78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6172200" cy="715962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MiSTer</a:t>
            </a:r>
            <a:r>
              <a:rPr lang="en-US" sz="4000" dirty="0" smtClean="0"/>
              <a:t> </a:t>
            </a:r>
            <a:r>
              <a:rPr lang="en-US" sz="4000" dirty="0"/>
              <a:t>g</a:t>
            </a:r>
            <a:r>
              <a:rPr lang="en-US" sz="4000" dirty="0" smtClean="0"/>
              <a:t>aming engine</a:t>
            </a:r>
            <a:endParaRPr lang="en-US" sz="4000" dirty="0"/>
          </a:p>
        </p:txBody>
      </p:sp>
      <p:pic>
        <p:nvPicPr>
          <p:cNvPr id="6" name="Content Placeholder 5" descr="Why The MiSTer Is The Best FPGA Gaming Device You Can Buy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7772399" cy="5181600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52CC3-1A52-44BB-B80F-411C21475461}" type="datetime1">
              <a:rPr lang="en-US" smtClean="0"/>
              <a:t>9/12/2022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46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PDP11 retro computer</a:t>
            </a:r>
            <a:br>
              <a:rPr lang="en-US" dirty="0" smtClean="0"/>
            </a:br>
            <a:r>
              <a:rPr lang="en-US" sz="2700" dirty="0" smtClean="0"/>
              <a:t>http://pdp2011.sytse.net/wordpress/</a:t>
            </a:r>
            <a:endParaRPr lang="en-US" sz="2700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879" y="1600200"/>
            <a:ext cx="601824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4CBF-00A0-4144-BFD0-27CA35C48019}" type="datetime1">
              <a:rPr lang="en-US" smtClean="0"/>
              <a:t>9/12/2022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2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FPGA 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Harris &amp; Harris 2013:    the very best textbook</a:t>
            </a:r>
          </a:p>
          <a:p>
            <a:pPr marL="457200" lvl="1" indent="0">
              <a:buNone/>
            </a:pPr>
            <a:r>
              <a:rPr lang="en-US" i="1" dirty="0" smtClean="0"/>
              <a:t>Digital Design and Computer Architecture, 2</a:t>
            </a:r>
            <a:r>
              <a:rPr lang="en-US" i="1" baseline="30000" dirty="0" smtClean="0"/>
              <a:t>nd</a:t>
            </a:r>
            <a:r>
              <a:rPr lang="en-US" i="1" dirty="0" smtClean="0"/>
              <a:t> ed.</a:t>
            </a:r>
          </a:p>
          <a:p>
            <a:r>
              <a:rPr lang="en-US" dirty="0" err="1" smtClean="0"/>
              <a:t>Maxfield</a:t>
            </a:r>
            <a:r>
              <a:rPr lang="en-US" dirty="0" smtClean="0"/>
              <a:t> 2004:	folksy, good at silicon</a:t>
            </a:r>
          </a:p>
          <a:p>
            <a:pPr marL="457200" lvl="1" indent="0">
              <a:buNone/>
            </a:pPr>
            <a:r>
              <a:rPr lang="en-US" i="1" dirty="0" smtClean="0"/>
              <a:t>The Design Warrior’s Guide to FPGAs</a:t>
            </a:r>
          </a:p>
          <a:p>
            <a:r>
              <a:rPr lang="en-US" dirty="0" smtClean="0"/>
              <a:t>Peter Chambers:	free web PDF</a:t>
            </a:r>
          </a:p>
          <a:p>
            <a:pPr marL="457200" lvl="1" indent="0">
              <a:buNone/>
            </a:pPr>
            <a:r>
              <a:rPr lang="en-US" i="1" dirty="0" smtClean="0"/>
              <a:t>The Ten Commandments of Excellent Design</a:t>
            </a:r>
          </a:p>
          <a:p>
            <a:r>
              <a:rPr lang="en-US" dirty="0" smtClean="0"/>
              <a:t>Mealy &amp; </a:t>
            </a:r>
            <a:r>
              <a:rPr lang="en-US" dirty="0" err="1" smtClean="0"/>
              <a:t>Tappero</a:t>
            </a:r>
            <a:r>
              <a:rPr lang="en-US" dirty="0" smtClean="0"/>
              <a:t> 2012:	no-frills VHDL, free web PDF</a:t>
            </a:r>
          </a:p>
          <a:p>
            <a:pPr marL="457200" lvl="1" indent="0">
              <a:buNone/>
            </a:pPr>
            <a:r>
              <a:rPr lang="en-US" i="1" dirty="0" smtClean="0"/>
              <a:t>Free Range VHDL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9961-CE17-4049-92ED-115497C1C916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69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Videos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Xilinx</a:t>
            </a:r>
          </a:p>
          <a:p>
            <a:pPr marL="0" indent="0">
              <a:buNone/>
            </a:pPr>
            <a:r>
              <a:rPr lang="en-US" sz="2800" dirty="0" smtClean="0">
                <a:hlinkClick r:id="rId2"/>
              </a:rPr>
              <a:t>http://www.xilinx.com/training/free-video-courses.htm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>
                <a:hlinkClick r:id="rId3"/>
              </a:rPr>
              <a:t>http://www.xilinx.com/support/university.html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Videos available via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help menu</a:t>
            </a:r>
          </a:p>
          <a:p>
            <a:r>
              <a:rPr lang="en-US" dirty="0" smtClean="0"/>
              <a:t>Altera</a:t>
            </a:r>
          </a:p>
          <a:p>
            <a:pPr marL="0" indent="0">
              <a:buNone/>
            </a:pPr>
            <a:r>
              <a:rPr lang="en-US" sz="2800" dirty="0" smtClean="0">
                <a:hlinkClick r:id="rId4"/>
              </a:rPr>
              <a:t>https://www.altera.com/support/training/university/overview.html</a:t>
            </a:r>
            <a:endParaRPr lang="en-US" sz="28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060C-58DA-4BC6-B1C4-6721E618A071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94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 Commandments for Successful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1. All state machine outputs shall always be registered</a:t>
            </a:r>
          </a:p>
          <a:p>
            <a:r>
              <a:rPr lang="en-US" b="1" dirty="0"/>
              <a:t>2. Thou shalt use registers, never latches</a:t>
            </a:r>
          </a:p>
          <a:p>
            <a:r>
              <a:rPr lang="en-US" b="1" dirty="0"/>
              <a:t>3. Thy state machine inputs, including resets, shall be synchronous</a:t>
            </a:r>
          </a:p>
          <a:p>
            <a:r>
              <a:rPr lang="en-US" b="1" dirty="0"/>
              <a:t>4. Beware fast paths lest they bite thine ankles</a:t>
            </a:r>
          </a:p>
          <a:p>
            <a:r>
              <a:rPr lang="en-US" b="1" dirty="0"/>
              <a:t>5. Minimize skew of thine clocks</a:t>
            </a:r>
          </a:p>
          <a:p>
            <a:r>
              <a:rPr lang="en-US" b="1" dirty="0"/>
              <a:t>6. Cross clock domains with the greatest of caution. Synchronize </a:t>
            </a:r>
            <a:r>
              <a:rPr lang="en-US" b="1" dirty="0" smtClean="0"/>
              <a:t>thy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 signals</a:t>
            </a:r>
            <a:r>
              <a:rPr lang="en-US" b="1" dirty="0"/>
              <a:t>!</a:t>
            </a:r>
          </a:p>
          <a:p>
            <a:r>
              <a:rPr lang="en-US" b="1" dirty="0"/>
              <a:t>7. Have no dead states in thy state machines</a:t>
            </a:r>
          </a:p>
          <a:p>
            <a:r>
              <a:rPr lang="en-US" b="1" dirty="0"/>
              <a:t>8. Have no logic with unbroken asynchronous feedback lest the fleas of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 myriad </a:t>
            </a:r>
            <a:r>
              <a:rPr lang="en-US" b="1" dirty="0"/>
              <a:t>Test Engineers infest thee</a:t>
            </a:r>
          </a:p>
          <a:p>
            <a:r>
              <a:rPr lang="en-US" b="1" dirty="0"/>
              <a:t>9. All decode logic must be crafted carefully—eschew </a:t>
            </a:r>
            <a:r>
              <a:rPr lang="en-US" b="1" dirty="0" err="1"/>
              <a:t>asynchronicity</a:t>
            </a:r>
            <a:endParaRPr lang="en-US" b="1" dirty="0"/>
          </a:p>
          <a:p>
            <a:r>
              <a:rPr lang="en-US" b="1" dirty="0"/>
              <a:t>10. Trust not thy simulator—it may beguile thee when thy design is junk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B237C-1C4D-46F7-9D48-0125FC6877B3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01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David Harris &amp; Sarah Harris 2013</a:t>
            </a:r>
            <a:br>
              <a:rPr lang="en-US" dirty="0" smtClean="0"/>
            </a:br>
            <a:r>
              <a:rPr lang="en-US" sz="4000" dirty="0" smtClean="0"/>
              <a:t>Digital Design &amp; Computer Architecture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FET transistors to x86</a:t>
            </a:r>
          </a:p>
          <a:p>
            <a:r>
              <a:rPr lang="en-US" dirty="0" smtClean="0"/>
              <a:t>VHDL and System Verilog side by side</a:t>
            </a:r>
          </a:p>
          <a:p>
            <a:r>
              <a:rPr lang="en-US" dirty="0" smtClean="0"/>
              <a:t>Implements MIPS core three ways</a:t>
            </a:r>
          </a:p>
          <a:p>
            <a:pPr lvl="1"/>
            <a:r>
              <a:rPr lang="en-US" dirty="0" smtClean="0"/>
              <a:t>Single clock</a:t>
            </a:r>
          </a:p>
          <a:p>
            <a:pPr lvl="1"/>
            <a:r>
              <a:rPr lang="en-US" dirty="0" smtClean="0"/>
              <a:t>Multi-clock, e.g. state machine</a:t>
            </a:r>
          </a:p>
          <a:p>
            <a:pPr lvl="1"/>
            <a:r>
              <a:rPr lang="en-US" dirty="0" smtClean="0"/>
              <a:t>Pipelined</a:t>
            </a:r>
          </a:p>
          <a:p>
            <a:r>
              <a:rPr lang="en-US" dirty="0" smtClean="0"/>
              <a:t>Each chapter has interview questions</a:t>
            </a:r>
          </a:p>
          <a:p>
            <a:r>
              <a:rPr lang="en-US" dirty="0" smtClean="0"/>
              <a:t>Book versions for ARM and RISC-V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47E3-464A-4AEA-9910-617E8B0A464B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06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Range VHDL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71600"/>
            <a:ext cx="3950328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EABF-17F6-4EE8-9F66-B000DD40C651}" type="datetime1">
              <a:rPr lang="en-US" smtClean="0"/>
              <a:t>9/12/2022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31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“Fundamental mode”: Single clock, no latches</a:t>
            </a:r>
          </a:p>
          <a:p>
            <a:r>
              <a:rPr lang="en-US" dirty="0" smtClean="0"/>
              <a:t>Two process VHDL:</a:t>
            </a:r>
          </a:p>
          <a:p>
            <a:pPr lvl="1"/>
            <a:r>
              <a:rPr lang="en-US" dirty="0" smtClean="0"/>
              <a:t>Distinct combinational and sequential processes</a:t>
            </a:r>
          </a:p>
          <a:p>
            <a:pPr lvl="1"/>
            <a:r>
              <a:rPr lang="en-US" dirty="0" smtClean="0"/>
              <a:t>Jiri </a:t>
            </a:r>
            <a:r>
              <a:rPr lang="en-US" dirty="0" err="1"/>
              <a:t>G</a:t>
            </a:r>
            <a:r>
              <a:rPr lang="en-US" dirty="0" err="1" smtClean="0"/>
              <a:t>aisler</a:t>
            </a:r>
            <a:r>
              <a:rPr lang="en-US" dirty="0" smtClean="0"/>
              <a:t> 2014: </a:t>
            </a:r>
            <a:r>
              <a:rPr lang="en-US" sz="2400" b="1" dirty="0" smtClean="0"/>
              <a:t>A structured VHDL design method</a:t>
            </a:r>
          </a:p>
          <a:p>
            <a:r>
              <a:rPr lang="en-US" dirty="0" err="1" smtClean="0"/>
              <a:t>Metastability</a:t>
            </a:r>
            <a:r>
              <a:rPr lang="en-US" dirty="0" smtClean="0"/>
              <a:t>: when a signal crosses clock domains, setup &amp; hold violations occur</a:t>
            </a:r>
          </a:p>
          <a:p>
            <a:r>
              <a:rPr lang="en-US" dirty="0" smtClean="0"/>
              <a:t>VHDL, Verilog and System Verilog </a:t>
            </a:r>
            <a:r>
              <a:rPr lang="en-US" sz="2400" b="1" dirty="0" smtClean="0"/>
              <a:t>Quick Reference Cards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7738-4A7C-4355-AE96-8F3A8504040A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08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You are master of both time and space</a:t>
            </a:r>
          </a:p>
          <a:p>
            <a:r>
              <a:rPr lang="en-US" dirty="0"/>
              <a:t>T</a:t>
            </a:r>
            <a:r>
              <a:rPr lang="en-US" dirty="0" smtClean="0"/>
              <a:t>hink like the compiler to write good code</a:t>
            </a:r>
          </a:p>
          <a:p>
            <a:r>
              <a:rPr lang="en-US" dirty="0"/>
              <a:t>P</a:t>
            </a:r>
            <a:r>
              <a:rPr lang="en-US" dirty="0" smtClean="0"/>
              <a:t>ack a FPGA over 80% full &amp; timing suffers</a:t>
            </a:r>
          </a:p>
          <a:p>
            <a:r>
              <a:rPr lang="en-US" dirty="0" smtClean="0"/>
              <a:t>Takes more effort than writing software</a:t>
            </a:r>
          </a:p>
          <a:p>
            <a:pPr lvl="1"/>
            <a:r>
              <a:rPr lang="en-US" dirty="0" smtClean="0"/>
              <a:t>Large projects are team projects</a:t>
            </a:r>
          </a:p>
          <a:p>
            <a:pPr lvl="1"/>
            <a:r>
              <a:rPr lang="en-US" dirty="0" smtClean="0"/>
              <a:t>Specialization occurs</a:t>
            </a:r>
          </a:p>
          <a:p>
            <a:r>
              <a:rPr lang="en-US" dirty="0" smtClean="0"/>
              <a:t>FPGA knowhow is a necessary skill</a:t>
            </a:r>
          </a:p>
          <a:p>
            <a:r>
              <a:rPr lang="en-US" dirty="0" smtClean="0"/>
              <a:t>Hands-on seminars often have </a:t>
            </a:r>
            <a:r>
              <a:rPr lang="en-US" dirty="0" smtClean="0"/>
              <a:t>evaluation </a:t>
            </a:r>
            <a:r>
              <a:rPr lang="en-US" dirty="0" smtClean="0"/>
              <a:t>kit </a:t>
            </a:r>
            <a:r>
              <a:rPr lang="en-US" dirty="0" smtClean="0"/>
              <a:t>bargains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EFA6-5089-4CD2-947C-7CD6566D2990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67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FPGA (Field </a:t>
            </a:r>
            <a:r>
              <a:rPr lang="en-US" sz="4000" dirty="0"/>
              <a:t>P</a:t>
            </a:r>
            <a:r>
              <a:rPr lang="en-US" sz="4000" dirty="0" smtClean="0"/>
              <a:t>rogrammable </a:t>
            </a:r>
            <a:r>
              <a:rPr lang="en-US" sz="4000" dirty="0"/>
              <a:t>G</a:t>
            </a:r>
            <a:r>
              <a:rPr lang="en-US" sz="4000" dirty="0" smtClean="0"/>
              <a:t>ate </a:t>
            </a:r>
            <a:r>
              <a:rPr lang="en-US" sz="4000" dirty="0"/>
              <a:t>A</a:t>
            </a:r>
            <a:r>
              <a:rPr lang="en-US" sz="4000" dirty="0" smtClean="0"/>
              <a:t>rray) Table of Contents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 smtClean="0"/>
              <a:t>FPGA 101</a:t>
            </a:r>
          </a:p>
          <a:p>
            <a:r>
              <a:rPr lang="en-US" dirty="0" smtClean="0"/>
              <a:t>FPGA vendors</a:t>
            </a:r>
          </a:p>
          <a:p>
            <a:r>
              <a:rPr lang="en-US" dirty="0" smtClean="0"/>
              <a:t>FPGA tools</a:t>
            </a:r>
          </a:p>
          <a:p>
            <a:pPr lvl="1"/>
            <a:r>
              <a:rPr lang="en-US" dirty="0" smtClean="0"/>
              <a:t>Sample project</a:t>
            </a:r>
          </a:p>
          <a:p>
            <a:r>
              <a:rPr lang="en-US" dirty="0"/>
              <a:t>IP &amp; 3</a:t>
            </a:r>
            <a:r>
              <a:rPr lang="en-US" baseline="30000" dirty="0"/>
              <a:t>rd</a:t>
            </a:r>
            <a:r>
              <a:rPr lang="en-US" dirty="0"/>
              <a:t> party </a:t>
            </a:r>
            <a:r>
              <a:rPr lang="en-US" dirty="0" smtClean="0"/>
              <a:t>designs</a:t>
            </a:r>
          </a:p>
          <a:p>
            <a:r>
              <a:rPr lang="en-US" dirty="0"/>
              <a:t>FPGA 201</a:t>
            </a:r>
          </a:p>
          <a:p>
            <a:r>
              <a:rPr lang="en-US" dirty="0"/>
              <a:t>Monster FPGAs</a:t>
            </a:r>
          </a:p>
          <a:p>
            <a:r>
              <a:rPr lang="en-US" dirty="0"/>
              <a:t>Neat projects</a:t>
            </a:r>
          </a:p>
          <a:p>
            <a:r>
              <a:rPr lang="en-US" dirty="0" smtClean="0"/>
              <a:t>Literature &amp; Videos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Design guidelines</a:t>
            </a:r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Personal insights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Vendor histories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3CCB-A289-45FA-BEE7-945FFD0161CB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0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Xilinx (purchased by AMD)</a:t>
            </a:r>
          </a:p>
          <a:p>
            <a:pPr lvl="1"/>
            <a:r>
              <a:rPr lang="en-US" dirty="0" smtClean="0"/>
              <a:t>Founded 1984 (38 years ago)</a:t>
            </a:r>
          </a:p>
          <a:p>
            <a:pPr lvl="1"/>
            <a:r>
              <a:rPr lang="en-US" dirty="0" smtClean="0"/>
              <a:t>Invented the FPGA (Ross Freeman)</a:t>
            </a:r>
          </a:p>
          <a:p>
            <a:pPr lvl="1"/>
            <a:r>
              <a:rPr lang="en-US" dirty="0" smtClean="0"/>
              <a:t>Has tried a number of FPGA architectures</a:t>
            </a:r>
          </a:p>
          <a:p>
            <a:pPr lvl="1"/>
            <a:r>
              <a:rPr lang="en-US" dirty="0" smtClean="0"/>
              <a:t>Purchased </a:t>
            </a:r>
            <a:r>
              <a:rPr lang="en-US" dirty="0" err="1" smtClean="0"/>
              <a:t>AutoESL</a:t>
            </a:r>
            <a:r>
              <a:rPr lang="en-US" dirty="0" smtClean="0"/>
              <a:t> Design in 2011</a:t>
            </a:r>
          </a:p>
          <a:p>
            <a:pPr lvl="2"/>
            <a:r>
              <a:rPr lang="en-US" dirty="0" smtClean="0"/>
              <a:t>Converts C, C++ or </a:t>
            </a:r>
            <a:r>
              <a:rPr lang="en-US" dirty="0" err="1" smtClean="0"/>
              <a:t>SystemC</a:t>
            </a:r>
            <a:r>
              <a:rPr lang="en-US" dirty="0" smtClean="0"/>
              <a:t> into VHDL or Verilog</a:t>
            </a:r>
          </a:p>
          <a:p>
            <a:pPr lvl="1"/>
            <a:r>
              <a:rPr lang="en-US" dirty="0" smtClean="0"/>
              <a:t>Replaced ISE tool with </a:t>
            </a:r>
            <a:r>
              <a:rPr lang="en-US" dirty="0" err="1" smtClean="0"/>
              <a:t>Vivado</a:t>
            </a:r>
            <a:r>
              <a:rPr lang="en-US" dirty="0" smtClean="0"/>
              <a:t> in 2012</a:t>
            </a:r>
          </a:p>
          <a:p>
            <a:pPr lvl="1"/>
            <a:r>
              <a:rPr lang="en-US" dirty="0" smtClean="0"/>
              <a:t>PYNQ: Python for FPGA boards with ARM </a:t>
            </a:r>
            <a:r>
              <a:rPr lang="en-US" dirty="0" err="1" smtClean="0"/>
              <a:t>uP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3BDB-3C69-4021-BDD0-89D7E8F139F7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42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Altera (purchased by Intel)</a:t>
            </a:r>
          </a:p>
          <a:p>
            <a:pPr lvl="1"/>
            <a:r>
              <a:rPr lang="en-US" dirty="0" smtClean="0"/>
              <a:t>Founded 1983</a:t>
            </a:r>
          </a:p>
          <a:p>
            <a:pPr lvl="1"/>
            <a:r>
              <a:rPr lang="en-US" dirty="0" smtClean="0"/>
              <a:t>PLD (Programmable Logic Device) market leader </a:t>
            </a:r>
          </a:p>
          <a:p>
            <a:pPr lvl="1"/>
            <a:r>
              <a:rPr lang="en-US" dirty="0" smtClean="0"/>
              <a:t>Has migrated to a FPGA product line</a:t>
            </a:r>
          </a:p>
          <a:p>
            <a:pPr lvl="1"/>
            <a:r>
              <a:rPr lang="en-US" dirty="0" smtClean="0"/>
              <a:t>Purchased </a:t>
            </a:r>
            <a:r>
              <a:rPr lang="en-US" dirty="0" err="1" smtClean="0"/>
              <a:t>Enpirion</a:t>
            </a:r>
            <a:r>
              <a:rPr lang="en-US" dirty="0" smtClean="0"/>
              <a:t> in 2013</a:t>
            </a:r>
          </a:p>
          <a:p>
            <a:pPr lvl="2"/>
            <a:r>
              <a:rPr lang="en-US" dirty="0"/>
              <a:t>M</a:t>
            </a:r>
            <a:r>
              <a:rPr lang="en-US" dirty="0" smtClean="0"/>
              <a:t>aker of DC2DC converters</a:t>
            </a:r>
          </a:p>
          <a:p>
            <a:pPr lvl="1"/>
            <a:r>
              <a:rPr lang="en-US" dirty="0" smtClean="0"/>
              <a:t>Using Intel as a foundry for 22nm &amp; 14nm parts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21AE-5078-4593-9A11-F7FAE28E6A16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17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Lattice Semiconductor</a:t>
            </a:r>
          </a:p>
          <a:p>
            <a:pPr lvl="1"/>
            <a:r>
              <a:rPr lang="en-US" dirty="0" smtClean="0"/>
              <a:t>Founded 1983</a:t>
            </a:r>
          </a:p>
          <a:p>
            <a:pPr lvl="1"/>
            <a:r>
              <a:rPr lang="en-US" dirty="0" smtClean="0"/>
              <a:t>Originally made RAM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ajor CPLD vendor</a:t>
            </a:r>
          </a:p>
          <a:p>
            <a:pPr lvl="1"/>
            <a:r>
              <a:rPr lang="en-US" dirty="0" smtClean="0"/>
              <a:t>Bought </a:t>
            </a:r>
            <a:r>
              <a:rPr lang="en-US" dirty="0" err="1" smtClean="0"/>
              <a:t>Vantis</a:t>
            </a:r>
            <a:r>
              <a:rPr lang="en-US" dirty="0" smtClean="0"/>
              <a:t> (AMD spinoff) in 2000</a:t>
            </a:r>
          </a:p>
          <a:p>
            <a:pPr lvl="1"/>
            <a:r>
              <a:rPr lang="en-US" dirty="0" smtClean="0"/>
              <a:t>Bought </a:t>
            </a:r>
            <a:r>
              <a:rPr lang="en-US" dirty="0" err="1" smtClean="0"/>
              <a:t>Agere</a:t>
            </a:r>
            <a:r>
              <a:rPr lang="en-US" dirty="0" smtClean="0"/>
              <a:t> FPGA group (Lucent spinoff) in 2002</a:t>
            </a:r>
          </a:p>
          <a:p>
            <a:pPr lvl="1"/>
            <a:r>
              <a:rPr lang="en-US" dirty="0" smtClean="0"/>
              <a:t>Bought Silicon Blue (40nm low power startup)</a:t>
            </a:r>
          </a:p>
          <a:p>
            <a:pPr lvl="1"/>
            <a:r>
              <a:rPr lang="en-US" dirty="0" smtClean="0"/>
              <a:t>Bought Silicon Image in 2015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3F1E-66AE-4731-B286-B633022B7072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50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Actel (now Microchip)</a:t>
            </a:r>
          </a:p>
          <a:p>
            <a:pPr lvl="1"/>
            <a:r>
              <a:rPr lang="en-US" dirty="0" smtClean="0"/>
              <a:t>Founded 1985</a:t>
            </a:r>
          </a:p>
          <a:p>
            <a:pPr lvl="1"/>
            <a:r>
              <a:rPr lang="en-US" dirty="0" smtClean="0"/>
              <a:t>Acquired by </a:t>
            </a:r>
            <a:r>
              <a:rPr lang="en-US" dirty="0" err="1" smtClean="0"/>
              <a:t>Microsemi</a:t>
            </a:r>
            <a:r>
              <a:rPr lang="en-US" dirty="0" smtClean="0"/>
              <a:t> Corp. in 2010</a:t>
            </a:r>
          </a:p>
          <a:p>
            <a:pPr lvl="1"/>
            <a:r>
              <a:rPr lang="en-US" dirty="0" smtClean="0"/>
              <a:t>Anti-fuse FPGAs for military &amp; space</a:t>
            </a:r>
          </a:p>
          <a:p>
            <a:pPr lvl="2"/>
            <a:r>
              <a:rPr lang="en-US" dirty="0" smtClean="0"/>
              <a:t>Radiation tolerant</a:t>
            </a:r>
          </a:p>
          <a:p>
            <a:pPr lvl="2"/>
            <a:r>
              <a:rPr lang="en-US" dirty="0"/>
              <a:t>H</a:t>
            </a:r>
            <a:r>
              <a:rPr lang="en-US" dirty="0" smtClean="0"/>
              <a:t>igh reliability</a:t>
            </a:r>
          </a:p>
          <a:p>
            <a:pPr lvl="2"/>
            <a:r>
              <a:rPr lang="en-US" dirty="0" smtClean="0"/>
              <a:t>Live on power-up</a:t>
            </a:r>
          </a:p>
          <a:p>
            <a:pPr lvl="1"/>
            <a:r>
              <a:rPr lang="en-US" dirty="0" smtClean="0"/>
              <a:t>Mixed signal products in 2005</a:t>
            </a:r>
          </a:p>
          <a:p>
            <a:pPr lvl="1"/>
            <a:r>
              <a:rPr lang="en-US" dirty="0" smtClean="0"/>
              <a:t>Have moved into the high security market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54E64-040B-4FC4-85B7-07810E24B78C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01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Harris &amp; Harris 2013:	</a:t>
            </a:r>
            <a:r>
              <a:rPr lang="en-US" i="1" dirty="0"/>
              <a:t>Digital Design </a:t>
            </a:r>
            <a:r>
              <a:rPr lang="en-US" i="1" dirty="0" smtClean="0"/>
              <a:t>and </a:t>
            </a:r>
            <a:r>
              <a:rPr lang="en-US" i="1" dirty="0"/>
              <a:t>Computer Architecture, 2</a:t>
            </a:r>
            <a:r>
              <a:rPr lang="en-US" i="1" baseline="30000" dirty="0"/>
              <a:t>nd</a:t>
            </a:r>
            <a:r>
              <a:rPr lang="en-US" i="1" dirty="0"/>
              <a:t> ed.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VHDL </a:t>
            </a:r>
            <a:r>
              <a:rPr lang="en-US" dirty="0"/>
              <a:t>&amp; System Verilog, all the way from 0s &amp; 1s to x86</a:t>
            </a:r>
          </a:p>
          <a:p>
            <a:r>
              <a:rPr lang="en-US" dirty="0"/>
              <a:t>Max </a:t>
            </a:r>
            <a:r>
              <a:rPr lang="en-US" dirty="0" err="1"/>
              <a:t>Maxfield</a:t>
            </a:r>
            <a:r>
              <a:rPr lang="en-US" dirty="0"/>
              <a:t> 2004: 	</a:t>
            </a:r>
            <a:r>
              <a:rPr lang="en-US" i="1" dirty="0"/>
              <a:t>The Design Warrior’s Guide to FPGAs</a:t>
            </a:r>
          </a:p>
          <a:p>
            <a:pPr marL="0" indent="0">
              <a:buNone/>
            </a:pPr>
            <a:r>
              <a:rPr lang="en-US" dirty="0"/>
              <a:t>			Folksy, good coverage at the chip level</a:t>
            </a:r>
          </a:p>
          <a:p>
            <a:r>
              <a:rPr lang="en-US" dirty="0" err="1"/>
              <a:t>Nazeih</a:t>
            </a:r>
            <a:r>
              <a:rPr lang="en-US" dirty="0"/>
              <a:t> </a:t>
            </a:r>
            <a:r>
              <a:rPr lang="en-US" dirty="0" err="1"/>
              <a:t>Botros</a:t>
            </a:r>
            <a:r>
              <a:rPr lang="en-US" dirty="0"/>
              <a:t> 2006:	</a:t>
            </a:r>
            <a:r>
              <a:rPr lang="en-US" i="1" dirty="0"/>
              <a:t>HDL Programming Fundamentals – VHDL and Verilog</a:t>
            </a:r>
          </a:p>
          <a:p>
            <a:pPr marL="0" indent="0">
              <a:buNone/>
            </a:pPr>
            <a:r>
              <a:rPr lang="en-US" dirty="0"/>
              <a:t>			Side by side VHDL &amp; Verilog</a:t>
            </a:r>
          </a:p>
          <a:p>
            <a:r>
              <a:rPr lang="en-US" dirty="0"/>
              <a:t>Peter </a:t>
            </a:r>
            <a:r>
              <a:rPr lang="en-US" dirty="0" err="1"/>
              <a:t>Ashenden</a:t>
            </a:r>
            <a:r>
              <a:rPr lang="en-US" dirty="0"/>
              <a:t> </a:t>
            </a:r>
            <a:r>
              <a:rPr lang="en-US" dirty="0" smtClean="0"/>
              <a:t>2008:  </a:t>
            </a:r>
            <a:r>
              <a:rPr lang="en-US" i="1" dirty="0" smtClean="0"/>
              <a:t>The </a:t>
            </a:r>
            <a:r>
              <a:rPr lang="en-US" i="1" dirty="0"/>
              <a:t>Designer’s Guide to VHDL, 3</a:t>
            </a:r>
            <a:r>
              <a:rPr lang="en-US" i="1" baseline="30000" dirty="0"/>
              <a:t>rd</a:t>
            </a:r>
            <a:r>
              <a:rPr lang="en-US" i="1" dirty="0"/>
              <a:t> ed.</a:t>
            </a:r>
          </a:p>
          <a:p>
            <a:pPr marL="0" indent="0">
              <a:buNone/>
            </a:pPr>
            <a:r>
              <a:rPr lang="en-US" dirty="0"/>
              <a:t>			The VHDL reference</a:t>
            </a:r>
          </a:p>
          <a:p>
            <a:r>
              <a:rPr lang="en-US" dirty="0"/>
              <a:t>Steve Kilts 2007:	</a:t>
            </a:r>
            <a:r>
              <a:rPr lang="en-US" i="1" dirty="0"/>
              <a:t>Advanced FPGA Design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95347-7CEA-4B0E-8D80-D638EB109150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88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PDFs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Mealy &amp; </a:t>
            </a:r>
            <a:r>
              <a:rPr lang="en-US" dirty="0" err="1"/>
              <a:t>Tappero</a:t>
            </a:r>
            <a:r>
              <a:rPr lang="en-US" dirty="0"/>
              <a:t> 2012:	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Free </a:t>
            </a:r>
            <a:r>
              <a:rPr lang="en-US" dirty="0"/>
              <a:t>Range </a:t>
            </a:r>
            <a:r>
              <a:rPr lang="en-US" dirty="0" smtClean="0"/>
              <a:t>VHDL:	A </a:t>
            </a:r>
            <a:r>
              <a:rPr lang="en-US" dirty="0"/>
              <a:t>to-the-point VHDL text</a:t>
            </a:r>
          </a:p>
          <a:p>
            <a:r>
              <a:rPr lang="en-US" dirty="0"/>
              <a:t>Crockett </a:t>
            </a:r>
            <a:r>
              <a:rPr lang="en-US" dirty="0" err="1"/>
              <a:t>etal</a:t>
            </a:r>
            <a:r>
              <a:rPr lang="en-US" dirty="0"/>
              <a:t> 2014:	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The </a:t>
            </a:r>
            <a:r>
              <a:rPr lang="en-US" dirty="0" err="1"/>
              <a:t>Zynq</a:t>
            </a:r>
            <a:r>
              <a:rPr lang="en-US" dirty="0"/>
              <a:t> </a:t>
            </a:r>
            <a:r>
              <a:rPr lang="en-US" dirty="0" smtClean="0"/>
              <a:t>Book:		ARM Cortex A9 + FPGA</a:t>
            </a:r>
            <a:endParaRPr lang="en-US" dirty="0"/>
          </a:p>
          <a:p>
            <a:r>
              <a:rPr lang="en-US" dirty="0"/>
              <a:t>Jiri </a:t>
            </a:r>
            <a:r>
              <a:rPr lang="en-US" dirty="0" err="1"/>
              <a:t>Gaisler</a:t>
            </a:r>
            <a:r>
              <a:rPr lang="en-US" dirty="0"/>
              <a:t> 2014:	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 </a:t>
            </a:r>
            <a:r>
              <a:rPr lang="en-US" dirty="0"/>
              <a:t>structured VHDL design method</a:t>
            </a:r>
          </a:p>
          <a:p>
            <a:r>
              <a:rPr lang="en-US" dirty="0"/>
              <a:t>Ray </a:t>
            </a:r>
            <a:r>
              <a:rPr lang="en-US" dirty="0" err="1"/>
              <a:t>Andraka</a:t>
            </a:r>
            <a:r>
              <a:rPr lang="en-US" dirty="0"/>
              <a:t> 1998:	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 </a:t>
            </a:r>
            <a:r>
              <a:rPr lang="en-US" dirty="0"/>
              <a:t>survey of CORDIC algorithms for FPGA based computers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B614-92B9-4F47-940B-2503183D2DE6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60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EDA (Electronic Design Automation)Tools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Xilinx		</a:t>
            </a:r>
            <a:r>
              <a:rPr lang="en-US" dirty="0" smtClean="0"/>
              <a:t>ISE (depreciated), </a:t>
            </a:r>
            <a:r>
              <a:rPr lang="en-US" dirty="0" err="1"/>
              <a:t>Vivado</a:t>
            </a:r>
            <a:endParaRPr lang="en-US" dirty="0"/>
          </a:p>
          <a:p>
            <a:r>
              <a:rPr lang="en-US" dirty="0"/>
              <a:t>Altera		</a:t>
            </a:r>
            <a:r>
              <a:rPr lang="en-US" dirty="0" err="1"/>
              <a:t>Quartus</a:t>
            </a:r>
            <a:endParaRPr lang="en-US" dirty="0"/>
          </a:p>
          <a:p>
            <a:r>
              <a:rPr lang="en-US" dirty="0"/>
              <a:t>Actel		Libero</a:t>
            </a:r>
          </a:p>
          <a:p>
            <a:r>
              <a:rPr lang="en-US" dirty="0"/>
              <a:t>Lattice		Diamond</a:t>
            </a:r>
          </a:p>
          <a:p>
            <a:r>
              <a:rPr lang="en-US" dirty="0"/>
              <a:t>Cypress		</a:t>
            </a:r>
            <a:r>
              <a:rPr lang="en-US" dirty="0" err="1"/>
              <a:t>PSoC</a:t>
            </a:r>
            <a:r>
              <a:rPr lang="en-US" dirty="0"/>
              <a:t> Creator</a:t>
            </a:r>
          </a:p>
          <a:p>
            <a:r>
              <a:rPr lang="en-US" dirty="0" err="1"/>
              <a:t>MathWorks</a:t>
            </a:r>
            <a:r>
              <a:rPr lang="en-US" dirty="0"/>
              <a:t>	MATLAB, Simulink</a:t>
            </a:r>
          </a:p>
          <a:p>
            <a:r>
              <a:rPr lang="en-US" dirty="0"/>
              <a:t>Synopsys	</a:t>
            </a:r>
            <a:r>
              <a:rPr lang="en-US" dirty="0" smtClean="0"/>
              <a:t>	Design </a:t>
            </a:r>
            <a:r>
              <a:rPr lang="en-US" dirty="0"/>
              <a:t>Compiler, </a:t>
            </a:r>
            <a:r>
              <a:rPr lang="en-US" dirty="0" err="1"/>
              <a:t>Synplicity</a:t>
            </a:r>
            <a:endParaRPr lang="en-US" dirty="0"/>
          </a:p>
          <a:p>
            <a:r>
              <a:rPr lang="en-US" dirty="0"/>
              <a:t>Mentor		Exemplar, Precision, Model Sim</a:t>
            </a:r>
          </a:p>
          <a:p>
            <a:r>
              <a:rPr lang="en-US" dirty="0" err="1"/>
              <a:t>Aldec</a:t>
            </a:r>
            <a:r>
              <a:rPr lang="en-US" dirty="0"/>
              <a:t>		Active HDL</a:t>
            </a:r>
          </a:p>
          <a:p>
            <a:r>
              <a:rPr lang="en-US" dirty="0" err="1"/>
              <a:t>Altium</a:t>
            </a:r>
            <a:r>
              <a:rPr lang="en-US" dirty="0"/>
              <a:t>	</a:t>
            </a:r>
            <a:r>
              <a:rPr lang="en-US" dirty="0" smtClean="0"/>
              <a:t>	PCB design, was supporting FPGAs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B4D2F-1AA7-4E81-8A9A-824256690352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69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Hello World for FPGAs</a:t>
            </a:r>
            <a:br>
              <a:rPr lang="en-US" dirty="0" smtClean="0"/>
            </a:br>
            <a:r>
              <a:rPr lang="en-US" sz="2400" dirty="0" smtClean="0"/>
              <a:t>Avnet s6microboard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25311"/>
            <a:ext cx="8229600" cy="367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4858-D306-4264-ADE4-B5371DE48D43}" type="datetime1">
              <a:rPr lang="en-US" smtClean="0"/>
              <a:t>9/12/2022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3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FPGA 101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LUT	Lookup table, 3..6 inputs, 1..2 out</a:t>
            </a:r>
          </a:p>
          <a:p>
            <a:r>
              <a:rPr lang="en-US" dirty="0" smtClean="0"/>
              <a:t>DFF	D flip-flop, 1 or 2 per LUT</a:t>
            </a:r>
          </a:p>
          <a:p>
            <a:r>
              <a:rPr lang="en-US" dirty="0" smtClean="0"/>
              <a:t>IO		Tristate transceiver, optional DFFs</a:t>
            </a:r>
          </a:p>
          <a:p>
            <a:r>
              <a:rPr lang="en-US" dirty="0" smtClean="0"/>
              <a:t>Block RAM	Dual port, .5K to 300K bits, 				variable aspect ratio</a:t>
            </a:r>
          </a:p>
          <a:p>
            <a:r>
              <a:rPr lang="en-US" dirty="0" smtClean="0"/>
              <a:t>Wiring Fabric	Horizontal and vertical wire 			segments of various lengths</a:t>
            </a:r>
          </a:p>
          <a:p>
            <a:r>
              <a:rPr lang="en-US" dirty="0"/>
              <a:t>Introduction to FPGA video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sz="3000" dirty="0" smtClean="0">
                <a:hlinkClick r:id="rId2"/>
              </a:rPr>
              <a:t>https</a:t>
            </a:r>
            <a:r>
              <a:rPr lang="en-US" sz="3000" dirty="0">
                <a:hlinkClick r:id="rId2"/>
              </a:rPr>
              <a:t>://www.youtube.com/watch?v=EVy4KEj9kZg</a:t>
            </a:r>
            <a:endParaRPr lang="en-US" sz="30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B2D11-6E78-4A4E-AACC-9A7E3D231598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4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LUT + DFF</a:t>
            </a:r>
            <a:br>
              <a:rPr lang="en-US" dirty="0" smtClean="0"/>
            </a:br>
            <a:r>
              <a:rPr lang="en-US" sz="2700" dirty="0" smtClean="0"/>
              <a:t>Lattice Semiconductor iCE40FamilyHandbook.pdf pg6-2</a:t>
            </a:r>
            <a:endParaRPr lang="en-US" sz="27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861" y="1600200"/>
            <a:ext cx="667627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20CB-32E8-4802-9ABC-74C2E01640E3}" type="datetime1">
              <a:rPr lang="en-US" smtClean="0"/>
              <a:t>9/12/2022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1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Input – Output pins</a:t>
            </a:r>
            <a:br>
              <a:rPr lang="en-US" dirty="0" smtClean="0"/>
            </a:br>
            <a:r>
              <a:rPr lang="en-US" sz="2700" dirty="0" smtClean="0"/>
              <a:t>Lattice Semiconductor iCE40FamilyHandbook.pdf pg6-7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698" y="1600200"/>
            <a:ext cx="653860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03643-D170-418C-B365-C5792E30A98E}" type="datetime1">
              <a:rPr lang="en-US" smtClean="0"/>
              <a:t>9/12/2022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Block RAM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Xilinx Spartan-6 FPGA Block RAM Resources User Guide pg12</a:t>
            </a: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371600"/>
            <a:ext cx="4401384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D876-FB8E-49AD-967A-05B7C63F1B59}" type="datetime1">
              <a:rPr lang="en-US" smtClean="0"/>
              <a:t>9/12/2022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6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Wiring Fabric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Altera </a:t>
            </a:r>
            <a:r>
              <a:rPr lang="en-US" sz="2400" dirty="0" err="1" smtClean="0"/>
              <a:t>CycloneV</a:t>
            </a:r>
            <a:r>
              <a:rPr lang="en-US" sz="2400" dirty="0" smtClean="0"/>
              <a:t> Device Handbook pg1-2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694311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CD5B8-CD3D-4080-BF6A-E5A2619E5D82}" type="datetime1">
              <a:rPr lang="en-US" smtClean="0"/>
              <a:t>9/12/2022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7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524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The chip manufacturers</a:t>
            </a:r>
            <a:endParaRPr 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Xilinx (now AMD):		</a:t>
            </a:r>
            <a:r>
              <a:rPr lang="en-US" u="sng" dirty="0" smtClean="0">
                <a:hlinkClick r:id="rId2"/>
              </a:rPr>
              <a:t>www.xilinx.com</a:t>
            </a:r>
            <a:endParaRPr lang="en-US" u="sng" dirty="0" smtClean="0"/>
          </a:p>
          <a:p>
            <a:pPr lvl="1"/>
            <a:r>
              <a:rPr lang="en-US" dirty="0" smtClean="0"/>
              <a:t>Originated FPGAs with help from AMD</a:t>
            </a:r>
          </a:p>
          <a:p>
            <a:r>
              <a:rPr lang="en-US" dirty="0" smtClean="0"/>
              <a:t>Altera (now Intel):		</a:t>
            </a:r>
            <a:r>
              <a:rPr lang="en-US" u="sng" dirty="0" smtClean="0">
                <a:hlinkClick r:id="rId3"/>
              </a:rPr>
              <a:t>www.altera.com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Originally CPLDs, #2 in FPGAs.</a:t>
            </a:r>
          </a:p>
          <a:p>
            <a:r>
              <a:rPr lang="en-US" dirty="0" err="1" smtClean="0"/>
              <a:t>Microsemi</a:t>
            </a:r>
            <a:r>
              <a:rPr lang="en-US" dirty="0" smtClean="0"/>
              <a:t> (was originally </a:t>
            </a:r>
            <a:r>
              <a:rPr lang="en-US" dirty="0" err="1" smtClean="0"/>
              <a:t>Actel</a:t>
            </a:r>
            <a:r>
              <a:rPr lang="en-US" dirty="0" smtClean="0"/>
              <a:t>):	</a:t>
            </a:r>
            <a:r>
              <a:rPr lang="en-US" sz="2600" u="sng" dirty="0" smtClean="0">
                <a:hlinkClick r:id="rId4"/>
              </a:rPr>
              <a:t>www.microsemi.com/product-directory/1636-fpga-soc</a:t>
            </a:r>
            <a:endParaRPr lang="en-US" sz="2600" u="sng" dirty="0" smtClean="0"/>
          </a:p>
          <a:p>
            <a:pPr lvl="1"/>
            <a:r>
              <a:rPr lang="en-US" dirty="0" smtClean="0"/>
              <a:t>SRAM &amp; flash based </a:t>
            </a:r>
          </a:p>
          <a:p>
            <a:r>
              <a:rPr lang="en-US" dirty="0" smtClean="0"/>
              <a:t>Lattice Semiconductor:	</a:t>
            </a:r>
            <a:r>
              <a:rPr lang="en-US" u="sng" dirty="0" smtClean="0">
                <a:hlinkClick r:id="rId5"/>
              </a:rPr>
              <a:t>www.latticesemi.com</a:t>
            </a:r>
            <a:endParaRPr lang="en-US" u="sng" dirty="0" smtClean="0"/>
          </a:p>
          <a:p>
            <a:pPr lvl="1"/>
            <a:r>
              <a:rPr lang="en-US" dirty="0" smtClean="0"/>
              <a:t>Offer tiny FPGA chips</a:t>
            </a:r>
          </a:p>
          <a:p>
            <a:r>
              <a:rPr lang="en-US" dirty="0" err="1" smtClean="0"/>
              <a:t>Quicklogic</a:t>
            </a:r>
            <a:r>
              <a:rPr lang="en-US" dirty="0" smtClean="0"/>
              <a:t>: 			</a:t>
            </a:r>
            <a:r>
              <a:rPr lang="en-US" dirty="0" smtClean="0">
                <a:hlinkClick r:id="rId6"/>
              </a:rPr>
              <a:t>www.quicklogic.com</a:t>
            </a:r>
            <a:endParaRPr lang="en-US" dirty="0" smtClean="0"/>
          </a:p>
          <a:p>
            <a:pPr lvl="1"/>
            <a:r>
              <a:rPr lang="en-US" sz="2600" dirty="0" smtClean="0"/>
              <a:t>ARM + ~2K LUTs</a:t>
            </a:r>
          </a:p>
          <a:p>
            <a:r>
              <a:rPr lang="en-US" sz="3000" dirty="0" err="1" smtClean="0"/>
              <a:t>Gowinsemi</a:t>
            </a:r>
            <a:r>
              <a:rPr lang="en-US" sz="3000" dirty="0" smtClean="0"/>
              <a:t>:	</a:t>
            </a:r>
            <a:r>
              <a:rPr lang="en-US" sz="3000" dirty="0" smtClean="0">
                <a:hlinkClick r:id="rId7"/>
              </a:rPr>
              <a:t>https://www.gowinsemi.com/en/</a:t>
            </a:r>
            <a:endParaRPr lang="en-US" sz="3000" dirty="0" smtClean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8E08EDDF-6B4A-496B-AF8C-5E27C091612A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5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1048</Words>
  <Application>Microsoft Office PowerPoint</Application>
  <PresentationFormat>On-screen Show (4:3)</PresentationFormat>
  <Paragraphs>363</Paragraphs>
  <Slides>37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Le Grande Tour of FPGA Land</vt:lpstr>
      <vt:lpstr>Introduction</vt:lpstr>
      <vt:lpstr>FPGA (Field Programmable Gate Array) Table of Contents</vt:lpstr>
      <vt:lpstr>FPGA 101</vt:lpstr>
      <vt:lpstr>LUT + DFF Lattice Semiconductor iCE40FamilyHandbook.pdf pg6-2</vt:lpstr>
      <vt:lpstr>Input – Output pins Lattice Semiconductor iCE40FamilyHandbook.pdf pg6-7</vt:lpstr>
      <vt:lpstr>Block RAM Xilinx Spartan-6 FPGA Block RAM Resources User Guide pg12</vt:lpstr>
      <vt:lpstr>Wiring Fabric Altera CycloneV Device Handbook pg1-2</vt:lpstr>
      <vt:lpstr>PowerPoint Presentation</vt:lpstr>
      <vt:lpstr>FPGA Tools</vt:lpstr>
      <vt:lpstr>IP (Intellectual Property) Pre-packaged HDL modules</vt:lpstr>
      <vt:lpstr>Xilinx CORDIC GUI Ray Andraka 1998:  A survey of CORDIC algorithms for FPGA based computers</vt:lpstr>
      <vt:lpstr>Micro Blaze Core Block Diagram Xilinx MicroBlaze Processor Reference Guide pg11</vt:lpstr>
      <vt:lpstr>Key features of Nios II family members Altera Nios II Embedded Processor Backgrounder pg1</vt:lpstr>
      <vt:lpstr>FPGA 201</vt:lpstr>
      <vt:lpstr>Simplified DSP48A1 slice Xilinx Spartan-6 FPGA DSP48A1 Slice pg 17</vt:lpstr>
      <vt:lpstr>Monster FPGA chips</vt:lpstr>
      <vt:lpstr>FPGA evaluation kits all use USB download, as of 2015</vt:lpstr>
      <vt:lpstr>Neat Projects</vt:lpstr>
      <vt:lpstr>Cray-1 http://www.chrisfenton.com/homebrew-cray-1a/</vt:lpstr>
      <vt:lpstr>MiSTer gaming engine</vt:lpstr>
      <vt:lpstr>PDP11 retro computer http://pdp2011.sytse.net/wordpress/</vt:lpstr>
      <vt:lpstr>FPGA Literature</vt:lpstr>
      <vt:lpstr>Videos &amp; Training</vt:lpstr>
      <vt:lpstr>Ten Commandments for Successful Design</vt:lpstr>
      <vt:lpstr>David Harris &amp; Sarah Harris 2013 Digital Design &amp; Computer Architecture</vt:lpstr>
      <vt:lpstr>Free Range VHDL</vt:lpstr>
      <vt:lpstr>Guidelines</vt:lpstr>
      <vt:lpstr>Insights</vt:lpstr>
      <vt:lpstr>Vendor History</vt:lpstr>
      <vt:lpstr>Vendor History</vt:lpstr>
      <vt:lpstr>Vendor History</vt:lpstr>
      <vt:lpstr>Vendor History</vt:lpstr>
      <vt:lpstr>Books</vt:lpstr>
      <vt:lpstr>Free PDFs</vt:lpstr>
      <vt:lpstr>EDA (Electronic Design Automation)Tools</vt:lpstr>
      <vt:lpstr>Hello World for FPGAs Avnet s6microboard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59</cp:revision>
  <cp:lastPrinted>2015-03-17T18:43:01Z</cp:lastPrinted>
  <dcterms:created xsi:type="dcterms:W3CDTF">2015-03-15T00:52:45Z</dcterms:created>
  <dcterms:modified xsi:type="dcterms:W3CDTF">2022-09-13T02:49:15Z</dcterms:modified>
</cp:coreProperties>
</file>